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68" r:id="rId3"/>
    <p:sldId id="269" r:id="rId4"/>
    <p:sldId id="266" r:id="rId5"/>
    <p:sldId id="257" r:id="rId6"/>
    <p:sldId id="258" r:id="rId7"/>
    <p:sldId id="259" r:id="rId8"/>
    <p:sldId id="260" r:id="rId9"/>
    <p:sldId id="261" r:id="rId10"/>
    <p:sldId id="262" r:id="rId11"/>
    <p:sldId id="263" r:id="rId12"/>
    <p:sldId id="264"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B1D73-C1E1-4DC2-AE53-A8A971DA8D4B}" type="datetimeFigureOut">
              <a:rPr lang="en-US" smtClean="0"/>
              <a:pPr/>
              <a:t>10/24/2011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72CFCF-20AD-4603-96FB-F54A155A93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 urban higher % than found in England same time; </a:t>
            </a:r>
            <a:endParaRPr lang="en-US" dirty="0"/>
          </a:p>
        </p:txBody>
      </p:sp>
      <p:sp>
        <p:nvSpPr>
          <p:cNvPr id="4" name="Slide Number Placeholder 3"/>
          <p:cNvSpPr>
            <a:spLocks noGrp="1"/>
          </p:cNvSpPr>
          <p:nvPr>
            <p:ph type="sldNum" sz="quarter" idx="10"/>
          </p:nvPr>
        </p:nvSpPr>
        <p:spPr/>
        <p:txBody>
          <a:bodyPr/>
          <a:lstStyle/>
          <a:p>
            <a:fld id="{5E72CFCF-20AD-4603-96FB-F54A155A9348}"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Centripetal, movement toward center; </a:t>
            </a:r>
            <a:endParaRPr lang="en-US" dirty="0"/>
          </a:p>
        </p:txBody>
      </p:sp>
      <p:sp>
        <p:nvSpPr>
          <p:cNvPr id="4" name="Slide Number Placeholder 3"/>
          <p:cNvSpPr>
            <a:spLocks noGrp="1"/>
          </p:cNvSpPr>
          <p:nvPr>
            <p:ph type="sldNum" sz="quarter" idx="10"/>
          </p:nvPr>
        </p:nvSpPr>
        <p:spPr/>
        <p:txBody>
          <a:bodyPr/>
          <a:lstStyle/>
          <a:p>
            <a:fld id="{5E72CFCF-20AD-4603-96FB-F54A155A934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CE118FC-BC43-4704-BE70-D1D8F3C97A8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118FC-BC43-4704-BE70-D1D8F3C97A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118FC-BC43-4704-BE70-D1D8F3C97A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118FC-BC43-4704-BE70-D1D8F3C97A8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CE118FC-BC43-4704-BE70-D1D8F3C97A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118FC-BC43-4704-BE70-D1D8F3C97A8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E118FC-BC43-4704-BE70-D1D8F3C97A8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E118FC-BC43-4704-BE70-D1D8F3C97A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E118FC-BC43-4704-BE70-D1D8F3C97A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118FC-BC43-4704-BE70-D1D8F3C97A8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9860A2-3E93-4768-9163-0055D77B00BA}" type="datetimeFigureOut">
              <a:rPr lang="en-US" smtClean="0"/>
              <a:pPr/>
              <a:t>10/24/2011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CE118FC-BC43-4704-BE70-D1D8F3C97A8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F9860A2-3E93-4768-9163-0055D77B00BA}" type="datetimeFigureOut">
              <a:rPr lang="en-US" smtClean="0"/>
              <a:pPr/>
              <a:t>10/24/2011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E118FC-BC43-4704-BE70-D1D8F3C97A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200" dirty="0" smtClean="0"/>
              <a:t>North American Cities Grow Up(and out)</a:t>
            </a:r>
            <a:endParaRPr lang="en-US" sz="3200" dirty="0"/>
          </a:p>
        </p:txBody>
      </p:sp>
      <p:sp>
        <p:nvSpPr>
          <p:cNvPr id="2" name="Title 1"/>
          <p:cNvSpPr>
            <a:spLocks noGrp="1"/>
          </p:cNvSpPr>
          <p:nvPr>
            <p:ph type="ctrTitle"/>
          </p:nvPr>
        </p:nvSpPr>
        <p:spPr/>
        <p:txBody>
          <a:bodyPr>
            <a:normAutofit/>
          </a:bodyPr>
          <a:lstStyle/>
          <a:p>
            <a:r>
              <a:rPr lang="en-US" dirty="0" smtClean="0"/>
              <a:t>Chapter 7: Urban Growth and Transitions in United States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Any attempt to deal with present-day transportation or pollution problems as to take into account the fact that most American cities were planned and built in the 19</a:t>
            </a:r>
            <a:r>
              <a:rPr lang="en-US" sz="2400" baseline="30000" dirty="0" smtClean="0"/>
              <a:t>th</a:t>
            </a:r>
            <a:r>
              <a:rPr lang="en-US" sz="2400" dirty="0" smtClean="0"/>
              <a:t> century;</a:t>
            </a:r>
            <a:endParaRPr lang="en-US" sz="2400" dirty="0"/>
          </a:p>
        </p:txBody>
      </p:sp>
      <p:sp>
        <p:nvSpPr>
          <p:cNvPr id="3" name="Content Placeholder 2"/>
          <p:cNvSpPr>
            <a:spLocks noGrp="1"/>
          </p:cNvSpPr>
          <p:nvPr>
            <p:ph sz="quarter" idx="1"/>
          </p:nvPr>
        </p:nvSpPr>
        <p:spPr/>
        <p:txBody>
          <a:bodyPr>
            <a:normAutofit lnSpcReduction="10000"/>
          </a:bodyPr>
          <a:lstStyle/>
          <a:p>
            <a:r>
              <a:rPr lang="en-US" sz="2400" dirty="0" smtClean="0"/>
              <a:t>Quick way of determining earlier boundaries of the city is to note the location of older cemeteries. Cemeteries traditionally place on the outskirts, large cemeteries within present city boundaries effectively show earlier extent of urban growth.</a:t>
            </a:r>
          </a:p>
          <a:p>
            <a:r>
              <a:rPr lang="en-US" b="1" dirty="0" smtClean="0"/>
              <a:t>Spatial concentration</a:t>
            </a:r>
            <a:r>
              <a:rPr lang="en-US" dirty="0" smtClean="0"/>
              <a:t>—late</a:t>
            </a:r>
            <a:r>
              <a:rPr lang="en-US" sz="2400" dirty="0" smtClean="0"/>
              <a:t> 19</a:t>
            </a:r>
            <a:r>
              <a:rPr lang="en-US" sz="2400" baseline="30000" dirty="0" smtClean="0"/>
              <a:t>th</a:t>
            </a:r>
            <a:r>
              <a:rPr lang="en-US" sz="2400" dirty="0" smtClean="0"/>
              <a:t> century city was a city of concentration and centralization accentuated by industrialization. Industrialization encourage </a:t>
            </a:r>
            <a:r>
              <a:rPr lang="en-US" sz="2400" i="1" dirty="0" smtClean="0"/>
              <a:t>centripetal</a:t>
            </a:r>
            <a:r>
              <a:rPr lang="en-US" sz="2400" dirty="0" smtClean="0"/>
              <a:t> rather than </a:t>
            </a:r>
            <a:r>
              <a:rPr lang="en-US" sz="2400" i="1" dirty="0" smtClean="0"/>
              <a:t>centrifugal</a:t>
            </a:r>
            <a:r>
              <a:rPr lang="en-US" sz="2400" dirty="0" smtClean="0"/>
              <a:t> forces; Manufacturing was concentrated in core area that surrounded central business district and had access to rail and water transportation;  low worker pay and limited transportation technology meant workers had to live near factories; separation place of residence and place of work was a lecture only very wealthy in commuting suburbs could afford.</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a:t>
            </a:r>
            <a:r>
              <a:rPr lang="en-US" baseline="30000" dirty="0" smtClean="0"/>
              <a:t>th</a:t>
            </a:r>
            <a:r>
              <a:rPr lang="en-US" dirty="0" smtClean="0"/>
              <a:t> Century </a:t>
            </a:r>
            <a:r>
              <a:rPr lang="en-US" dirty="0" smtClean="0"/>
              <a:t>dispersion: </a:t>
            </a:r>
            <a:r>
              <a:rPr lang="en-US" dirty="0" err="1" smtClean="0"/>
              <a:t>Metropolitanization</a:t>
            </a:r>
            <a:endParaRPr lang="en-US" dirty="0"/>
          </a:p>
        </p:txBody>
      </p:sp>
      <p:sp>
        <p:nvSpPr>
          <p:cNvPr id="3" name="Content Placeholder 2"/>
          <p:cNvSpPr>
            <a:spLocks noGrp="1"/>
          </p:cNvSpPr>
          <p:nvPr>
            <p:ph sz="quarter" idx="1"/>
          </p:nvPr>
        </p:nvSpPr>
        <p:spPr/>
        <p:txBody>
          <a:bodyPr>
            <a:normAutofit/>
          </a:bodyPr>
          <a:lstStyle/>
          <a:p>
            <a:r>
              <a:rPr lang="en-US" sz="2400" dirty="0" smtClean="0"/>
              <a:t>While 19</a:t>
            </a:r>
            <a:r>
              <a:rPr lang="en-US" sz="2400" baseline="30000" dirty="0" smtClean="0"/>
              <a:t>th</a:t>
            </a:r>
            <a:r>
              <a:rPr lang="en-US" sz="2400" dirty="0" smtClean="0"/>
              <a:t>-century technology foster concentration, technologies of last hundred years have fostered metropolitan area dispersion; three technological inventions heavily contributed to this change: telephone, electricity, and transportation advances, especially electric streetcar, the automobile, and truck; at beginning of 20</a:t>
            </a:r>
            <a:r>
              <a:rPr lang="en-US" sz="2400" baseline="30000" dirty="0" smtClean="0"/>
              <a:t>th</a:t>
            </a:r>
            <a:r>
              <a:rPr lang="en-US" sz="2400" dirty="0" smtClean="0"/>
              <a:t> century, average New York lived quarter-mile from his or her place of work. Half of Chicagoans(over 800,000) lived within 3.2 miles of city center; electric trolleys accounted for 97% of all mileage in 1902, rapid development of outer areas of city and proliferation of new middle-class streetcar suburbs; within one’s home along streetcar line, it was possible to live as far as 12 miles from central business district; </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life</a:t>
            </a:r>
            <a:endParaRPr lang="en-US" dirty="0"/>
          </a:p>
        </p:txBody>
      </p:sp>
      <p:sp>
        <p:nvSpPr>
          <p:cNvPr id="3" name="Content Placeholder 2"/>
          <p:cNvSpPr>
            <a:spLocks noGrp="1"/>
          </p:cNvSpPr>
          <p:nvPr>
            <p:ph sz="quarter" idx="1"/>
          </p:nvPr>
        </p:nvSpPr>
        <p:spPr/>
        <p:txBody>
          <a:bodyPr>
            <a:normAutofit/>
          </a:bodyPr>
          <a:lstStyle/>
          <a:p>
            <a:r>
              <a:rPr lang="en-US" sz="2400" dirty="0" smtClean="0"/>
              <a:t>Immigrants problems- more than 40 million European immigrants entered the US between 1890 and 1925, first the Irish, later Germans and Scandinavians according to the Midwest after development of steamships and opening of the railroad to Chicago; between 1890 New York had half as many times as Naples, as many Germans as Hamburg, twice as many Irish as Dublin, and two and half times the number of Jews as Warsaw; native-born Protestant Americans suddenly became aware of fact that 40% of 1910 population was foreign, immigrants or the offspring of immigrants.  </a:t>
            </a:r>
            <a:r>
              <a:rPr lang="en-US" sz="2400" dirty="0" err="1" smtClean="0"/>
              <a:t>Nativeborn</a:t>
            </a:r>
            <a:r>
              <a:rPr lang="en-US" sz="2400" dirty="0" smtClean="0"/>
              <a:t> Americans tended to view city problems has been the fault of immigrants, frequently Catholic or Jewish, who inhabited central city ghettos.</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Expanding Metropolis: Through World War II</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a:t>
            </a:r>
            <a:r>
              <a:rPr lang="en-US" dirty="0" smtClean="0"/>
              <a:t>ccording </a:t>
            </a:r>
            <a:r>
              <a:rPr lang="en-US" dirty="0" smtClean="0"/>
              <a:t>to 1920 census, there were for the first time more than 100 million people living United States, </a:t>
            </a:r>
            <a:r>
              <a:rPr lang="en-US" dirty="0" smtClean="0"/>
              <a:t>majority </a:t>
            </a:r>
            <a:r>
              <a:rPr lang="en-US" dirty="0" smtClean="0"/>
              <a:t>(51.2%) were urban</a:t>
            </a:r>
          </a:p>
          <a:p>
            <a:r>
              <a:rPr lang="en-US" dirty="0" smtClean="0"/>
              <a:t>1920s </a:t>
            </a:r>
            <a:r>
              <a:rPr lang="en-US" dirty="0" smtClean="0"/>
              <a:t>witnessed changes in agriculture that accelerated migration to the cities from the rural areas(211)  the reduction of farm families led directly to reduction in number people employed in agriculture related sales, services, and processing of agricultural goods in rural areas (211). </a:t>
            </a:r>
          </a:p>
          <a:p>
            <a:r>
              <a:rPr lang="en-US" dirty="0" smtClean="0"/>
              <a:t>As farmers turned to machinery, larger capital investment that machinery required and individual farmers had to acquire more acreage and become bigger operators. This meant fewer farm families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Expanding Metropolis: Through World War II</a:t>
            </a:r>
            <a:endParaRPr lang="en-US" dirty="0"/>
          </a:p>
        </p:txBody>
      </p:sp>
      <p:sp>
        <p:nvSpPr>
          <p:cNvPr id="3" name="Content Placeholder 2"/>
          <p:cNvSpPr>
            <a:spLocks noGrp="1"/>
          </p:cNvSpPr>
          <p:nvPr>
            <p:ph sz="quarter" idx="1"/>
          </p:nvPr>
        </p:nvSpPr>
        <p:spPr/>
        <p:txBody>
          <a:bodyPr/>
          <a:lstStyle/>
          <a:p>
            <a:r>
              <a:rPr lang="en-US" dirty="0" smtClean="0"/>
              <a:t>It also meant young people would have greater difficulty getting started in farming due to higher investment costs; as a result, more would leave rural areas.</a:t>
            </a:r>
          </a:p>
          <a:p>
            <a:r>
              <a:rPr lang="en-US" dirty="0" smtClean="0"/>
              <a:t>Situation was made worse for far, but agriculturally dependent, businesses and occupations because of </a:t>
            </a:r>
            <a:r>
              <a:rPr lang="en-US" dirty="0" smtClean="0"/>
              <a:t>automobile </a:t>
            </a:r>
            <a:r>
              <a:rPr lang="en-US" dirty="0" smtClean="0"/>
              <a:t>and improved roads and in </a:t>
            </a:r>
            <a:r>
              <a:rPr lang="en-US" dirty="0" smtClean="0"/>
              <a:t>relative </a:t>
            </a:r>
            <a:r>
              <a:rPr lang="en-US" dirty="0" smtClean="0"/>
              <a:t>isolation of these communities. Improve transportation meant businesses no longer had a monopoly on local trade in which they had been dependent(211).</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Metropolitanization</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In the early 1900s cities that we have been discussing like Chicago, Cincinnati, or New York have become centers of sprawling urban growth and extended beyond official boundaries of those places(212).</a:t>
            </a:r>
          </a:p>
          <a:p>
            <a:r>
              <a:rPr lang="en-US" dirty="0" smtClean="0"/>
              <a:t>In contrast to 19</a:t>
            </a:r>
            <a:r>
              <a:rPr lang="en-US" baseline="30000" dirty="0" smtClean="0"/>
              <a:t>th</a:t>
            </a:r>
            <a:r>
              <a:rPr lang="en-US" dirty="0" smtClean="0"/>
              <a:t>-century populations particularly those described by the term walking city, any accounting of urbanization has to take into consideration both central – city or core populations and outer – city, suburban, and fringe population, who effectively make up total population of integrated urban space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Automobile Age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a:t>
            </a:r>
            <a:r>
              <a:rPr lang="en-US" dirty="0" smtClean="0"/>
              <a:t>ar </a:t>
            </a:r>
            <a:r>
              <a:rPr lang="en-US" dirty="0" smtClean="0"/>
              <a:t>that cost $950 in 1910 </a:t>
            </a:r>
            <a:r>
              <a:rPr lang="en-US" dirty="0" smtClean="0"/>
              <a:t>for </a:t>
            </a:r>
            <a:r>
              <a:rPr lang="en-US" dirty="0" smtClean="0"/>
              <a:t>$290 by 1924. Wages were rising during the 1920s so more people could own cars. In 10 years from 1905-1915, the number of registered automobiles increased from </a:t>
            </a:r>
            <a:r>
              <a:rPr lang="en-US" dirty="0" smtClean="0"/>
              <a:t>8,000 </a:t>
            </a:r>
            <a:r>
              <a:rPr lang="en-US" dirty="0" smtClean="0"/>
              <a:t>to 2.3 million. By 1925 there were </a:t>
            </a:r>
            <a:endParaRPr lang="en-US" dirty="0" smtClean="0"/>
          </a:p>
          <a:p>
            <a:pPr>
              <a:buNone/>
            </a:pPr>
            <a:r>
              <a:rPr lang="en-US" dirty="0" smtClean="0"/>
              <a:t>    17 </a:t>
            </a:r>
            <a:r>
              <a:rPr lang="en-US" dirty="0" smtClean="0"/>
              <a:t>.5 million, by 1930, 23 million;  </a:t>
            </a:r>
          </a:p>
          <a:p>
            <a:r>
              <a:rPr lang="en-US" dirty="0" smtClean="0"/>
              <a:t>In 1921 only 13% of roads outside cities were paved.  The first federal highway act, passed in 1916 in response to popular and business demands for highways, directed every state to establish a state highway department </a:t>
            </a:r>
            <a:r>
              <a:rPr lang="en-US" dirty="0" smtClean="0"/>
              <a:t>to plan </a:t>
            </a:r>
            <a:r>
              <a:rPr lang="en-US" dirty="0" smtClean="0"/>
              <a:t>routes, supervise construction, and maintain roads that federal funds would help to build (214).</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Automobile Age</a:t>
            </a:r>
            <a:endParaRPr lang="en-US" dirty="0"/>
          </a:p>
        </p:txBody>
      </p:sp>
      <p:sp>
        <p:nvSpPr>
          <p:cNvPr id="3" name="Content Placeholder 2"/>
          <p:cNvSpPr>
            <a:spLocks noGrp="1"/>
          </p:cNvSpPr>
          <p:nvPr>
            <p:ph sz="quarter" idx="1"/>
          </p:nvPr>
        </p:nvSpPr>
        <p:spPr/>
        <p:txBody>
          <a:bodyPr>
            <a:normAutofit/>
          </a:bodyPr>
          <a:lstStyle/>
          <a:p>
            <a:r>
              <a:rPr lang="en-US" dirty="0" smtClean="0"/>
              <a:t>#of </a:t>
            </a:r>
            <a:r>
              <a:rPr lang="en-US" dirty="0" smtClean="0"/>
              <a:t>people using public transportation continued to decline during the depression years of the 1930s, just as motor vehicle registration continue to increase. The public transportation look to government for </a:t>
            </a:r>
            <a:r>
              <a:rPr lang="en-US" dirty="0" smtClean="0"/>
              <a:t>support, </a:t>
            </a:r>
            <a:r>
              <a:rPr lang="en-US" dirty="0" smtClean="0"/>
              <a:t>and was turned down. It was refused </a:t>
            </a:r>
            <a:r>
              <a:rPr lang="en-US" dirty="0" smtClean="0"/>
              <a:t>because</a:t>
            </a:r>
            <a:r>
              <a:rPr lang="en-US" dirty="0" smtClean="0"/>
              <a:t>, unlike the subsidized highway system, it was considered a private investment rather than a public good (214).</a:t>
            </a:r>
          </a:p>
          <a:p>
            <a:r>
              <a:rPr lang="en-US" dirty="0" smtClean="0"/>
              <a:t> </a:t>
            </a:r>
            <a:r>
              <a:rPr lang="en-US" dirty="0" smtClean="0"/>
              <a:t>The </a:t>
            </a:r>
            <a:r>
              <a:rPr lang="en-US" dirty="0" smtClean="0"/>
              <a:t>parking lot and traffic light became ubiquitous features of the cityscape. By 1925 the attraction of the open road was accounting for 24,000 deaths and 600,000 injuries due to traffic accident (215).</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Urban trends since World War II</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Federal government’s Role in Suburbanization</a:t>
            </a:r>
            <a:endParaRPr lang="en-US" dirty="0" smtClean="0"/>
          </a:p>
          <a:p>
            <a:r>
              <a:rPr lang="en-US" dirty="0" smtClean="0"/>
              <a:t>1944 </a:t>
            </a:r>
            <a:r>
              <a:rPr lang="en-US" dirty="0" smtClean="0"/>
              <a:t>Veterans Administration mortgage loans </a:t>
            </a:r>
            <a:r>
              <a:rPr lang="en-US" dirty="0" smtClean="0"/>
              <a:t>added </a:t>
            </a:r>
            <a:r>
              <a:rPr lang="en-US" dirty="0" smtClean="0"/>
              <a:t>to other loans available through Federal </a:t>
            </a:r>
            <a:r>
              <a:rPr lang="en-US" dirty="0" smtClean="0"/>
              <a:t>Housing Administration(FHA), </a:t>
            </a:r>
            <a:r>
              <a:rPr lang="en-US" dirty="0" smtClean="0"/>
              <a:t>these government guarantees helped to fuel an unprecedented growth in housing industry. Housing starts, numbered only 114,000 in 1944, </a:t>
            </a:r>
            <a:r>
              <a:rPr lang="en-US" dirty="0" smtClean="0"/>
              <a:t>937,000 </a:t>
            </a:r>
            <a:r>
              <a:rPr lang="en-US" dirty="0" smtClean="0"/>
              <a:t>in 1947 and </a:t>
            </a:r>
            <a:r>
              <a:rPr lang="en-US" dirty="0" smtClean="0"/>
              <a:t>1.7 </a:t>
            </a:r>
            <a:r>
              <a:rPr lang="en-US" dirty="0" smtClean="0"/>
              <a:t>million in 1950;  (219) </a:t>
            </a:r>
          </a:p>
          <a:p>
            <a:r>
              <a:rPr lang="en-US" dirty="0" smtClean="0"/>
              <a:t>Between 1950 and 1960, the number of people who live in metropolitan areas but outside of central cities increased at a rate five times that of Central city population; 1960- 1970, increase was about four times as fast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trends since World War II</a:t>
            </a:r>
            <a:endParaRPr lang="en-US" dirty="0"/>
          </a:p>
        </p:txBody>
      </p:sp>
      <p:sp>
        <p:nvSpPr>
          <p:cNvPr id="3" name="Content Placeholder 2"/>
          <p:cNvSpPr>
            <a:spLocks noGrp="1"/>
          </p:cNvSpPr>
          <p:nvPr>
            <p:ph sz="quarter" idx="1"/>
          </p:nvPr>
        </p:nvSpPr>
        <p:spPr>
          <a:xfrm>
            <a:off x="914400" y="1447800"/>
            <a:ext cx="8001000" cy="4572000"/>
          </a:xfrm>
        </p:spPr>
        <p:txBody>
          <a:bodyPr>
            <a:normAutofit fontScale="92500" lnSpcReduction="10000"/>
          </a:bodyPr>
          <a:lstStyle/>
          <a:p>
            <a:r>
              <a:rPr lang="en-US" dirty="0" smtClean="0"/>
              <a:t>CBD, </a:t>
            </a:r>
            <a:r>
              <a:rPr lang="en-US" dirty="0" smtClean="0"/>
              <a:t>which had once been at the center of all major urban activities, </a:t>
            </a:r>
            <a:r>
              <a:rPr lang="en-US" dirty="0" smtClean="0"/>
              <a:t>declined as </a:t>
            </a:r>
            <a:r>
              <a:rPr lang="en-US" dirty="0" smtClean="0"/>
              <a:t>automobiles continue to replace public transportation.  Central city had served as hub of a managed public transport system, traffic management schemes for private transportation generally included efforts to orient traffic away from downtown.(219). The </a:t>
            </a:r>
            <a:r>
              <a:rPr lang="en-US" b="1" dirty="0" smtClean="0"/>
              <a:t>1956 Federal Aid Hwy. </a:t>
            </a:r>
            <a:r>
              <a:rPr lang="en-US" b="1" dirty="0" smtClean="0"/>
              <a:t>Act </a:t>
            </a:r>
            <a:r>
              <a:rPr lang="en-US" dirty="0" smtClean="0"/>
              <a:t>set aside $100 billion over a period of 13 years for revision and expansion of interstate highway system; the system was designed to link most major cities with superhighways (219);  </a:t>
            </a:r>
          </a:p>
          <a:p>
            <a:r>
              <a:rPr lang="en-US" dirty="0" smtClean="0"/>
              <a:t>In Providence Rhode Island between 1955 and 1965, a 10 minute travel zone from city center increased by about 2 miles; the 20 minute zone group from 7 to 14 miles; and 40 minute zone grew from 18 to 25 miles.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of Capitalism and Urbanization</a:t>
            </a:r>
            <a:endParaRPr lang="en-US" dirty="0"/>
          </a:p>
        </p:txBody>
      </p:sp>
      <p:sp>
        <p:nvSpPr>
          <p:cNvPr id="3" name="Text Placeholder 2"/>
          <p:cNvSpPr>
            <a:spLocks noGrp="1"/>
          </p:cNvSpPr>
          <p:nvPr>
            <p:ph type="body" idx="1"/>
          </p:nvPr>
        </p:nvSpPr>
        <p:spPr/>
        <p:txBody>
          <a:bodyPr/>
          <a:lstStyle/>
          <a:p>
            <a:r>
              <a:rPr lang="en-US" dirty="0" smtClean="0"/>
              <a:t>Stages of Capitalism</a:t>
            </a:r>
            <a:endParaRPr lang="en-US" dirty="0"/>
          </a:p>
        </p:txBody>
      </p:sp>
      <p:sp>
        <p:nvSpPr>
          <p:cNvPr id="4" name="Text Placeholder 3"/>
          <p:cNvSpPr>
            <a:spLocks noGrp="1"/>
          </p:cNvSpPr>
          <p:nvPr>
            <p:ph type="body" sz="half" idx="3"/>
          </p:nvPr>
        </p:nvSpPr>
        <p:spPr/>
        <p:txBody>
          <a:bodyPr/>
          <a:lstStyle/>
          <a:p>
            <a:r>
              <a:rPr lang="en-US" dirty="0" smtClean="0"/>
              <a:t>Stages of Urbanization</a:t>
            </a:r>
            <a:endParaRPr lang="en-US" dirty="0"/>
          </a:p>
        </p:txBody>
      </p:sp>
      <p:sp>
        <p:nvSpPr>
          <p:cNvPr id="5" name="Content Placeholder 4"/>
          <p:cNvSpPr>
            <a:spLocks noGrp="1"/>
          </p:cNvSpPr>
          <p:nvPr>
            <p:ph sz="half" idx="2"/>
          </p:nvPr>
        </p:nvSpPr>
        <p:spPr/>
        <p:txBody>
          <a:bodyPr/>
          <a:lstStyle/>
          <a:p>
            <a:r>
              <a:rPr lang="en-US" dirty="0" smtClean="0"/>
              <a:t>Mercantile-colonial period</a:t>
            </a:r>
          </a:p>
          <a:p>
            <a:r>
              <a:rPr lang="en-US" dirty="0" smtClean="0"/>
              <a:t>Industrialization period</a:t>
            </a:r>
          </a:p>
          <a:p>
            <a:r>
              <a:rPr lang="en-US" dirty="0" smtClean="0"/>
              <a:t>Monopoly Capitalism</a:t>
            </a:r>
          </a:p>
          <a:p>
            <a:r>
              <a:rPr lang="en-US" dirty="0" smtClean="0"/>
              <a:t>Global capitalism period</a:t>
            </a:r>
            <a:endParaRPr lang="en-US" dirty="0"/>
          </a:p>
        </p:txBody>
      </p:sp>
      <p:sp>
        <p:nvSpPr>
          <p:cNvPr id="6" name="Content Placeholder 5"/>
          <p:cNvSpPr>
            <a:spLocks noGrp="1"/>
          </p:cNvSpPr>
          <p:nvPr>
            <p:ph sz="half" idx="4"/>
          </p:nvPr>
        </p:nvSpPr>
        <p:spPr/>
        <p:txBody>
          <a:bodyPr/>
          <a:lstStyle/>
          <a:p>
            <a:r>
              <a:rPr lang="en-US" dirty="0" smtClean="0"/>
              <a:t>Colonial period:1630-1812</a:t>
            </a:r>
          </a:p>
          <a:p>
            <a:r>
              <a:rPr lang="en-US" dirty="0" smtClean="0"/>
              <a:t>Industrial Period: 1812-1920</a:t>
            </a:r>
          </a:p>
          <a:p>
            <a:r>
              <a:rPr lang="en-US" dirty="0" smtClean="0"/>
              <a:t>Metropolitan Period: 1920-1960</a:t>
            </a:r>
          </a:p>
          <a:p>
            <a:r>
              <a:rPr lang="en-US" dirty="0" smtClean="0"/>
              <a:t>Multi-centered Expansion: 1960 to today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t/>
            </a:r>
            <a:br>
              <a:rPr lang="en-US" b="1" dirty="0" smtClean="0"/>
            </a:br>
            <a:r>
              <a:rPr lang="en-US" b="1" dirty="0" smtClean="0"/>
              <a:t>U.S</a:t>
            </a:r>
            <a:r>
              <a:rPr lang="en-US" b="1" dirty="0" smtClean="0"/>
              <a:t>. Census Bureau</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Metropolitan statistical area (</a:t>
            </a:r>
            <a:r>
              <a:rPr lang="en-US" dirty="0" err="1" smtClean="0"/>
              <a:t>MetroSA</a:t>
            </a:r>
            <a:r>
              <a:rPr lang="en-US" dirty="0" smtClean="0"/>
              <a:t>) was instituted in 1990. </a:t>
            </a:r>
            <a:r>
              <a:rPr lang="en-US" dirty="0" smtClean="0"/>
              <a:t>closely </a:t>
            </a:r>
            <a:r>
              <a:rPr lang="en-US" dirty="0" smtClean="0"/>
              <a:t>clustered cities with a population of 50,000 or more, and add to this </a:t>
            </a:r>
            <a:r>
              <a:rPr lang="en-US" dirty="0" smtClean="0"/>
              <a:t>population </a:t>
            </a:r>
            <a:r>
              <a:rPr lang="en-US" dirty="0" smtClean="0"/>
              <a:t>of surrounding county or counties shown by computing patterns and other economic measures to be integrated with the urban core.   In 2007 the US Office of Management and Budget added a new category of measurement for smaller urban centers, the </a:t>
            </a:r>
            <a:r>
              <a:rPr lang="en-US" dirty="0" err="1" smtClean="0"/>
              <a:t>micropolitan</a:t>
            </a:r>
            <a:r>
              <a:rPr lang="en-US" dirty="0" smtClean="0"/>
              <a:t> statistical </a:t>
            </a:r>
            <a:r>
              <a:rPr lang="en-US" dirty="0" smtClean="0"/>
              <a:t>area(</a:t>
            </a:r>
            <a:r>
              <a:rPr lang="en-US" dirty="0" err="1" smtClean="0"/>
              <a:t>ie</a:t>
            </a:r>
            <a:r>
              <a:rPr lang="en-US" dirty="0" smtClean="0"/>
              <a:t> </a:t>
            </a:r>
            <a:r>
              <a:rPr lang="en-US" dirty="0" err="1" smtClean="0"/>
              <a:t>MicroSA</a:t>
            </a:r>
            <a:r>
              <a:rPr lang="en-US" dirty="0" smtClean="0"/>
              <a:t>). </a:t>
            </a:r>
            <a:r>
              <a:rPr lang="en-US" dirty="0" smtClean="0"/>
              <a:t>These are defined as having at least one urban cluster of at least 10,000 less than 50,000 population, plus adjacent territory that has a high degree of social and economic integration with the core as measured by commuting  ties.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Edge Cities</a:t>
            </a:r>
            <a:endParaRPr lang="en-US" dirty="0"/>
          </a:p>
        </p:txBody>
      </p:sp>
      <p:sp>
        <p:nvSpPr>
          <p:cNvPr id="3" name="Content Placeholder 2"/>
          <p:cNvSpPr>
            <a:spLocks noGrp="1"/>
          </p:cNvSpPr>
          <p:nvPr>
            <p:ph sz="quarter" idx="1"/>
          </p:nvPr>
        </p:nvSpPr>
        <p:spPr/>
        <p:txBody>
          <a:bodyPr>
            <a:normAutofit fontScale="92500"/>
          </a:bodyPr>
          <a:lstStyle/>
          <a:p>
            <a:r>
              <a:rPr lang="en-US" dirty="0" smtClean="0"/>
              <a:t>Labeled by Joel </a:t>
            </a:r>
            <a:r>
              <a:rPr lang="en-US" dirty="0" err="1" smtClean="0"/>
              <a:t>Garreau</a:t>
            </a:r>
            <a:r>
              <a:rPr lang="en-US" dirty="0" smtClean="0"/>
              <a:t> to describe pattern of evolving new multiple urban cores found in outer rings of metropolitan areas, usually located beyond old downtowns and found at intersection of two major highways; edge cities are predominantly retail and business centers.  According to </a:t>
            </a:r>
            <a:r>
              <a:rPr lang="en-US" dirty="0" err="1" smtClean="0"/>
              <a:t>Garreau</a:t>
            </a:r>
            <a:r>
              <a:rPr lang="en-US" dirty="0" smtClean="0"/>
              <a:t>, edge cities have to have at least 5 million sq ft. of leasable office space(two thirds of office space in US are in edge cities) and at least 600,000 sq. ft of retail space(more jobs than bedrooms); first out movement starting in 1950s was flow of young ex-GIs and wives to new suburban homes;  second beginning in 1960s was out movement of retail trade, especially large department stores that have entered new suburban shopping mall since 1970s.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Edge Cities</a:t>
            </a:r>
            <a:endParaRPr lang="en-US" dirty="0"/>
          </a:p>
        </p:txBody>
      </p:sp>
      <p:sp>
        <p:nvSpPr>
          <p:cNvPr id="3" name="Content Placeholder 2"/>
          <p:cNvSpPr>
            <a:spLocks noGrp="1"/>
          </p:cNvSpPr>
          <p:nvPr>
            <p:ph sz="quarter" idx="1"/>
          </p:nvPr>
        </p:nvSpPr>
        <p:spPr/>
        <p:txBody>
          <a:bodyPr/>
          <a:lstStyle/>
          <a:p>
            <a:r>
              <a:rPr lang="en-US" dirty="0" smtClean="0"/>
              <a:t>Third wave from 1970s is out movement of business and manufacturing from inner-city factories and firms to suburban business or industrial parks;  importantly, edge cities do not have clearly defined legal edges.  They lack municipal boundaries because they're not actually legal entities.  They have no civic order or elected government.  Being private places they are not governed by municipal legislation, codes, or ordinances.  They are private property, and governed, not by elected representatives, but by corporate policy.  They are, in effect, </a:t>
            </a:r>
            <a:r>
              <a:rPr lang="en-US" i="1" dirty="0" smtClean="0"/>
              <a:t>private cities</a:t>
            </a: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Malling</a:t>
            </a:r>
            <a:r>
              <a:rPr lang="en-US" b="1" dirty="0" smtClean="0"/>
              <a:t> of the Land</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If dominant urban symbol for middle of 20th century was a skyscraper, dominant symbol for beginning of 21st century as a shopping mall.  shopping mall is replacing mainstream as core of community.  Malls serve social as well as commercial functions.  Malls emphasize total predictability.</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Rise of Sunbelt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Growing southern rim, known as the Sunbelt, extends from Virginia on the east to the states of the South and Southwest, up to California on the west.   Houston, with just over 2 million people as of 2006, is the nation's fourth-largest city.   Phoenix grew by 35.8%, MSA by 56%;  city of Houston by 29.4%, it’s MSA by 46.4%; city of San Diego by 25.7%, it’s MSA by 37.1%;  most rapidly shrinking cities in </a:t>
            </a:r>
            <a:r>
              <a:rPr lang="en-US" dirty="0" smtClean="0"/>
              <a:t>first </a:t>
            </a:r>
            <a:r>
              <a:rPr lang="en-US" dirty="0" smtClean="0"/>
              <a:t>decade of the century included many of the heavily industrialized centers: Detroit, Cleveland, Pittsburgh, Flint, and Toledo;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Sunbelt advantage</a:t>
            </a:r>
            <a:r>
              <a:rPr lang="en-US" dirty="0" smtClean="0"/>
              <a:t/>
            </a:r>
            <a:br>
              <a:rPr lang="en-US" dirty="0" smtClean="0"/>
            </a:br>
            <a:endParaRPr lang="en-US" dirty="0"/>
          </a:p>
        </p:txBody>
      </p:sp>
      <p:sp>
        <p:nvSpPr>
          <p:cNvPr id="3" name="Content Placeholder 2"/>
          <p:cNvSpPr>
            <a:spLocks noGrp="1"/>
          </p:cNvSpPr>
          <p:nvPr>
            <p:ph sz="quarter" idx="1"/>
          </p:nvPr>
        </p:nvSpPr>
        <p:spPr>
          <a:xfrm>
            <a:off x="914400" y="1447800"/>
            <a:ext cx="8077200" cy="4572000"/>
          </a:xfrm>
        </p:spPr>
        <p:txBody>
          <a:bodyPr>
            <a:normAutofit/>
          </a:bodyPr>
          <a:lstStyle/>
          <a:p>
            <a:r>
              <a:rPr lang="en-US" dirty="0" smtClean="0"/>
              <a:t>South offered lower land, labor, and energy costs, as well as lower taxes. Federal government policy, from military spending to highway programs, had bestowed disproportionate benefits on cities of southern rim.  </a:t>
            </a:r>
          </a:p>
          <a:p>
            <a:r>
              <a:rPr lang="en-US" dirty="0" smtClean="0"/>
              <a:t>Sunbelt Disadvantage- </a:t>
            </a:r>
            <a:r>
              <a:rPr lang="en-US" dirty="0" smtClean="0"/>
              <a:t>Without </a:t>
            </a:r>
            <a:r>
              <a:rPr lang="en-US" dirty="0" smtClean="0"/>
              <a:t>technology </a:t>
            </a:r>
            <a:r>
              <a:rPr lang="en-US" dirty="0" smtClean="0"/>
              <a:t>of air conditioning this transformation would have been impossible.  The rise of </a:t>
            </a:r>
            <a:r>
              <a:rPr lang="en-US" dirty="0" smtClean="0"/>
              <a:t>Sunbelt </a:t>
            </a:r>
            <a:r>
              <a:rPr lang="en-US" dirty="0" smtClean="0"/>
              <a:t>which includes popular destinations for real estate development and tourism, has also led to increased population growth but decreased taxes to help pay for public infrastructure.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Sunbelt Disadvantage-</a:t>
            </a:r>
            <a:endParaRPr lang="en-US" dirty="0"/>
          </a:p>
        </p:txBody>
      </p:sp>
      <p:sp>
        <p:nvSpPr>
          <p:cNvPr id="3" name="Content Placeholder 2"/>
          <p:cNvSpPr>
            <a:spLocks noGrp="1"/>
          </p:cNvSpPr>
          <p:nvPr>
            <p:ph sz="quarter" idx="1"/>
          </p:nvPr>
        </p:nvSpPr>
        <p:spPr/>
        <p:txBody>
          <a:bodyPr/>
          <a:lstStyle/>
          <a:p>
            <a:r>
              <a:rPr lang="en-US" dirty="0" smtClean="0"/>
              <a:t>The world commission on Water for the  21</a:t>
            </a:r>
            <a:r>
              <a:rPr lang="en-US" baseline="30000" dirty="0" smtClean="0"/>
              <a:t>st</a:t>
            </a:r>
            <a:r>
              <a:rPr lang="en-US" dirty="0" smtClean="0"/>
              <a:t>-century cited Colorado River as one of the world’s most serious river waters supply problems, along with Egypt Nile and China’s yellow River (234).  Los Angeles ranked second in polluted air, and among the cities with the worst levels of air pollution in 2008, seven were in the South, five of those in California (235).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Privatism</a:t>
            </a:r>
            <a:endParaRPr lang="en-US" dirty="0"/>
          </a:p>
        </p:txBody>
      </p:sp>
      <p:sp>
        <p:nvSpPr>
          <p:cNvPr id="3" name="Content Placeholder 2"/>
          <p:cNvSpPr>
            <a:spLocks noGrp="1"/>
          </p:cNvSpPr>
          <p:nvPr>
            <p:ph sz="quarter" idx="1"/>
          </p:nvPr>
        </p:nvSpPr>
        <p:spPr/>
        <p:txBody>
          <a:bodyPr>
            <a:normAutofit/>
          </a:bodyPr>
          <a:lstStyle/>
          <a:p>
            <a:r>
              <a:rPr lang="en-US" i="1" dirty="0" smtClean="0"/>
              <a:t>To describe the American tradition of </a:t>
            </a:r>
            <a:r>
              <a:rPr lang="en-US" i="1" dirty="0" err="1" smtClean="0"/>
              <a:t>privatism</a:t>
            </a:r>
            <a:r>
              <a:rPr lang="en-US" i="1" dirty="0" smtClean="0"/>
              <a:t> is not to summarize the entire American cultural condition… the tradition of </a:t>
            </a:r>
            <a:r>
              <a:rPr lang="en-US" i="1" dirty="0" err="1" smtClean="0"/>
              <a:t>privatism</a:t>
            </a:r>
            <a:r>
              <a:rPr lang="en-US" i="1" dirty="0" smtClean="0"/>
              <a:t> is, however, the most important element of our culture for understanding  the development of cities.  The tradition of </a:t>
            </a:r>
            <a:r>
              <a:rPr lang="en-US" i="1" dirty="0" err="1" smtClean="0"/>
              <a:t>privatism</a:t>
            </a:r>
            <a:r>
              <a:rPr lang="en-US" i="1" dirty="0" smtClean="0"/>
              <a:t> has always meant that the cities of the United States depended  for their wages, and general prosperity upon the aggregate successes and failures thousands of individual enterprises, not upon community action. It has also meant that the physical form of American cities, lots, houses, families, and streets, have been the outcome of the real estate market of profit – seeking builders, land speculators, and large investors (Warner 1968 :4).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lstStyle/>
          <a:p>
            <a:r>
              <a:rPr lang="en-US" dirty="0" smtClean="0"/>
              <a:t>Factors in City Building Process</a:t>
            </a:r>
            <a:endParaRPr lang="en-US" dirty="0"/>
          </a:p>
        </p:txBody>
      </p:sp>
      <p:sp>
        <p:nvSpPr>
          <p:cNvPr id="3" name="Content Placeholder 2"/>
          <p:cNvSpPr>
            <a:spLocks noGrp="1"/>
          </p:cNvSpPr>
          <p:nvPr>
            <p:ph sz="quarter" idx="1"/>
          </p:nvPr>
        </p:nvSpPr>
        <p:spPr/>
        <p:txBody>
          <a:bodyPr/>
          <a:lstStyle/>
          <a:p>
            <a:r>
              <a:rPr lang="en-US" b="1" dirty="0" smtClean="0"/>
              <a:t>City building in the United States exaggerates aspects of organization including (1) lack of walls or  fortifications around cities; (2) real estate development as a major component in the economy of capitalism (3) ideology of </a:t>
            </a:r>
            <a:r>
              <a:rPr lang="en-US" b="1" dirty="0" err="1" smtClean="0"/>
              <a:t>privatism</a:t>
            </a:r>
            <a:r>
              <a:rPr lang="en-US" b="1" dirty="0" smtClean="0"/>
              <a:t>, which  limits the role of the state emphasize individual accomplishments as bases of community (4) large-scale immigration and population churning within cities; (5) regional dispersal of Metropolis.</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settlements</a:t>
            </a:r>
            <a:endParaRPr lang="en-US" dirty="0"/>
          </a:p>
        </p:txBody>
      </p:sp>
      <p:sp>
        <p:nvSpPr>
          <p:cNvPr id="3" name="Content Placeholder 2"/>
          <p:cNvSpPr>
            <a:spLocks noGrp="1"/>
          </p:cNvSpPr>
          <p:nvPr>
            <p:ph sz="quarter" idx="1"/>
          </p:nvPr>
        </p:nvSpPr>
        <p:spPr/>
        <p:txBody>
          <a:bodyPr/>
          <a:lstStyle/>
          <a:p>
            <a:r>
              <a:rPr lang="en-US" dirty="0" smtClean="0"/>
              <a:t>Five important English urban settlements had similar characteristics: 1) all were coastal seaports 2) all were commercial cities emphasizing trade and commerce; 3) all had back country to develop 4) all were small, both in population and size. All cities were fundamentally British.</a:t>
            </a:r>
          </a:p>
          <a:p>
            <a:r>
              <a:rPr lang="en-US" dirty="0" smtClean="0"/>
              <a:t>Colonial urban influence-as a result of town-based settlement pattern, by 1690 almost 10% of the colonial population is urban; Cities set political as well as social tone, emerging classes became increasingly dissatisfied with British policy.  Boston, a center of opposition, was called “metropolis of sedition.”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Cities in the New Nation: 1790 -- 1860</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First U.S. Census in 1790 revealed only 5% of 4 million people live in places of 2500 or more.  America’s population overwhelmingly rural, </a:t>
            </a:r>
            <a:r>
              <a:rPr lang="en-US" b="1" dirty="0" smtClean="0"/>
              <a:t>this demographic dominance was not reflected in the distribution of power or composition of the leadership groups; </a:t>
            </a:r>
            <a:r>
              <a:rPr lang="en-US" dirty="0" smtClean="0"/>
              <a:t>Federalist party largely urban-based party representing commercial and banking rather than agrarian interests;  Rapid growth of cities after Revolutionary war result of foreign and rural immigration and high rate of natural replacement; estimated each married woman 1794 an average of almost 8 children; combined with European Young adult immigrants national median age of only 16 years in US;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1752600"/>
          </a:xfrm>
        </p:spPr>
        <p:txBody>
          <a:bodyPr>
            <a:noAutofit/>
          </a:bodyPr>
          <a:lstStyle/>
          <a:p>
            <a:r>
              <a:rPr lang="en-US" sz="2800" dirty="0" smtClean="0"/>
              <a:t>    Between 1790- 1860 population doubled every 23     years – a rate equivalent to that in some developing countries </a:t>
            </a:r>
            <a:endParaRPr lang="en-US" sz="2800" dirty="0"/>
          </a:p>
        </p:txBody>
      </p:sp>
      <p:sp>
        <p:nvSpPr>
          <p:cNvPr id="3" name="Content Placeholder 2"/>
          <p:cNvSpPr>
            <a:spLocks noGrp="1"/>
          </p:cNvSpPr>
          <p:nvPr>
            <p:ph sz="quarter" idx="1"/>
          </p:nvPr>
        </p:nvSpPr>
        <p:spPr>
          <a:xfrm>
            <a:off x="914400" y="2286000"/>
            <a:ext cx="7772400" cy="3733800"/>
          </a:xfrm>
        </p:spPr>
        <p:txBody>
          <a:bodyPr/>
          <a:lstStyle/>
          <a:p>
            <a:r>
              <a:rPr lang="en-US" dirty="0" smtClean="0"/>
              <a:t>Rapid growth – during period from 1820 and 1860 cities grew at a more rapid rate that at any other time before or since in American history; influence of environmental factors included fact nine cities by 1860 had passed 100,000 mark, eight were ports;  New York grew from just over half a million in 1850 to over 1 million in 1880, handling one third of the country’s exports and two thirds of imports;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Marketplace Centers</a:t>
            </a:r>
            <a:endParaRPr lang="en-US" b="1" dirty="0"/>
          </a:p>
        </p:txBody>
      </p:sp>
      <p:sp>
        <p:nvSpPr>
          <p:cNvPr id="3" name="Content Placeholder 2"/>
          <p:cNvSpPr>
            <a:spLocks noGrp="1"/>
          </p:cNvSpPr>
          <p:nvPr>
            <p:ph sz="quarter" idx="1"/>
          </p:nvPr>
        </p:nvSpPr>
        <p:spPr/>
        <p:txBody>
          <a:bodyPr>
            <a:normAutofit/>
          </a:bodyPr>
          <a:lstStyle/>
          <a:p>
            <a:r>
              <a:rPr lang="en-US" sz="2400" dirty="0" smtClean="0"/>
              <a:t>Before Civil War American cities still retained many preindustrial characteristics.  Carbon economy still in a commercial rather than industrial stage, business people primarily merchants sometimes functioning in manufacturing, banking, and speculators;  in 1850, 85% of the population was still classified as rural; 64% engaged in agriculture; Separation of workplace in residence so common in contemporary America cities was limited; residences, businesses, and public buildings intermixed with little specialization by area; people lived and worked in same house or at least in same neighborhood;  </a:t>
            </a:r>
          </a:p>
          <a:p>
            <a:r>
              <a:rPr lang="en-US" sz="2400" dirty="0" smtClean="0"/>
              <a:t>Early American cities well – to – do tended to live, not on the periphery, but near the center.</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Technological developments</a:t>
            </a:r>
            <a:endParaRPr lang="en-US" b="1" dirty="0"/>
          </a:p>
        </p:txBody>
      </p:sp>
      <p:sp>
        <p:nvSpPr>
          <p:cNvPr id="3" name="Content Placeholder 2"/>
          <p:cNvSpPr>
            <a:spLocks noGrp="1"/>
          </p:cNvSpPr>
          <p:nvPr>
            <p:ph sz="quarter" idx="1"/>
          </p:nvPr>
        </p:nvSpPr>
        <p:spPr/>
        <p:txBody>
          <a:bodyPr>
            <a:normAutofit fontScale="92500"/>
          </a:bodyPr>
          <a:lstStyle/>
          <a:p>
            <a:r>
              <a:rPr lang="en-US" dirty="0" smtClean="0"/>
              <a:t>Railroad was crucial in the development of the West, from 1850 on expanded from 9000 to 193,000 miles much of it built with federal loans and land grants; changes in farming technology converted the self-sufficient yeomen into an entrepreneur raising crops for market: still plows mechanical threshers led to shift from self-sufficient to commercial farming; between 1877 and1889 other technological inventions included steel frame buildings, light bulb, electric power lines, electric streetcars, electric elevators, telephone, subways, an internal combustion engine. All led to growth of cities;  </a:t>
            </a:r>
            <a:r>
              <a:rPr lang="en-US" b="1" dirty="0" smtClean="0"/>
              <a:t>19</a:t>
            </a:r>
            <a:r>
              <a:rPr lang="en-US" b="1" baseline="30000" dirty="0" smtClean="0"/>
              <a:t>th</a:t>
            </a:r>
            <a:r>
              <a:rPr lang="en-US" b="1" dirty="0" smtClean="0"/>
              <a:t> Century inventions such as steam elevator and still girded buildings enabled core area to become more densely inhabited;</a:t>
            </a:r>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8766</TotalTime>
  <Words>2644</Words>
  <Application>Microsoft Office PowerPoint</Application>
  <PresentationFormat>On-screen Show (4:3)</PresentationFormat>
  <Paragraphs>79</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Chapter 7: Urban Growth and Transitions in United States</vt:lpstr>
      <vt:lpstr>Stages of Capitalism and Urbanization</vt:lpstr>
      <vt:lpstr>Privatism</vt:lpstr>
      <vt:lpstr>Factors in City Building Process</vt:lpstr>
      <vt:lpstr>Major settlements</vt:lpstr>
      <vt:lpstr>Cities in the New Nation: 1790 -- 1860</vt:lpstr>
      <vt:lpstr>    Between 1790- 1860 population doubled every 23     years – a rate equivalent to that in some developing countries </vt:lpstr>
      <vt:lpstr>Marketplace Centers</vt:lpstr>
      <vt:lpstr>Technological developments</vt:lpstr>
      <vt:lpstr>Any attempt to deal with present-day transportation or pollution problems as to take into account the fact that most American cities were planned and built in the 19th century;</vt:lpstr>
      <vt:lpstr>20th Century dispersion: Metropolitanization</vt:lpstr>
      <vt:lpstr>Political life</vt:lpstr>
      <vt:lpstr>Expanding Metropolis: Through World War II </vt:lpstr>
      <vt:lpstr>Expanding Metropolis: Through World War II</vt:lpstr>
      <vt:lpstr>Metropolitanization </vt:lpstr>
      <vt:lpstr>The Automobile Age</vt:lpstr>
      <vt:lpstr>The Automobile Age</vt:lpstr>
      <vt:lpstr>Urban trends since World War II </vt:lpstr>
      <vt:lpstr>Urban trends since World War II</vt:lpstr>
      <vt:lpstr>      U.S. Census Bureau </vt:lpstr>
      <vt:lpstr>Edge Cities</vt:lpstr>
      <vt:lpstr>Edge Cities</vt:lpstr>
      <vt:lpstr>Malling of the Land </vt:lpstr>
      <vt:lpstr>The Rise of Sunbelt </vt:lpstr>
      <vt:lpstr>Sunbelt advantage </vt:lpstr>
      <vt:lpstr>Sunbelt Disadvantage-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The Rise of Urban America</dc:title>
  <dc:creator>Saul</dc:creator>
  <cp:lastModifiedBy>Owner</cp:lastModifiedBy>
  <cp:revision>27</cp:revision>
  <dcterms:created xsi:type="dcterms:W3CDTF">2010-08-29T06:22:56Z</dcterms:created>
  <dcterms:modified xsi:type="dcterms:W3CDTF">2011-10-25T22:33:14Z</dcterms:modified>
</cp:coreProperties>
</file>